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</p:sldIdLst>
  <p:sldSz cy="5143500" cx="9144000"/>
  <p:notesSz cx="6858000" cy="9144000"/>
  <p:embeddedFontLst>
    <p:embeddedFont>
      <p:font typeface="Proxima Nova"/>
      <p:regular r:id="rId102"/>
      <p:bold r:id="rId103"/>
      <p:italic r:id="rId104"/>
      <p:boldItalic r:id="rId105"/>
    </p:embeddedFont>
    <p:embeddedFont>
      <p:font typeface="Roboto"/>
      <p:regular r:id="rId106"/>
      <p:bold r:id="rId107"/>
      <p:italic r:id="rId108"/>
      <p:boldItalic r:id="rId109"/>
    </p:embeddedFont>
    <p:embeddedFont>
      <p:font typeface="Montserrat Medium"/>
      <p:regular r:id="rId110"/>
      <p:bold r:id="rId111"/>
      <p:italic r:id="rId112"/>
      <p:boldItalic r:id="rId113"/>
    </p:embeddedFont>
    <p:embeddedFont>
      <p:font typeface="Proxima Nova Semibold"/>
      <p:regular r:id="rId114"/>
      <p:bold r:id="rId115"/>
      <p:boldItalic r:id="rId116"/>
    </p:embeddedFont>
    <p:embeddedFont>
      <p:font typeface="Open Sans Light"/>
      <p:regular r:id="rId117"/>
      <p:bold r:id="rId118"/>
      <p:italic r:id="rId119"/>
      <p:boldItalic r:id="rId120"/>
    </p:embeddedFont>
    <p:embeddedFont>
      <p:font typeface="Open Sans"/>
      <p:regular r:id="rId121"/>
      <p:bold r:id="rId122"/>
      <p:italic r:id="rId123"/>
      <p:boldItalic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Roboto-bold.fntdata"/><Relationship Id="rId106" Type="http://schemas.openxmlformats.org/officeDocument/2006/relationships/font" Target="fonts/Roboto-regular.fntdata"/><Relationship Id="rId105" Type="http://schemas.openxmlformats.org/officeDocument/2006/relationships/font" Target="fonts/ProximaNova-boldItalic.fntdata"/><Relationship Id="rId104" Type="http://schemas.openxmlformats.org/officeDocument/2006/relationships/font" Target="fonts/ProximaNova-italic.fntdata"/><Relationship Id="rId109" Type="http://schemas.openxmlformats.org/officeDocument/2006/relationships/font" Target="fonts/Roboto-boldItalic.fntdata"/><Relationship Id="rId108" Type="http://schemas.openxmlformats.org/officeDocument/2006/relationships/font" Target="fonts/Roboto-italic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ProximaNova-bold.fntdata"/><Relationship Id="rId102" Type="http://schemas.openxmlformats.org/officeDocument/2006/relationships/font" Target="fonts/ProximaNova-regular.fntdata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121" Type="http://schemas.openxmlformats.org/officeDocument/2006/relationships/font" Target="fonts/OpenSans-regular.fntdata"/><Relationship Id="rId25" Type="http://schemas.openxmlformats.org/officeDocument/2006/relationships/slide" Target="slides/slide21.xml"/><Relationship Id="rId120" Type="http://schemas.openxmlformats.org/officeDocument/2006/relationships/font" Target="fonts/OpenSansLight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24" Type="http://schemas.openxmlformats.org/officeDocument/2006/relationships/font" Target="fonts/OpenSans-boldItalic.fntdata"/><Relationship Id="rId123" Type="http://schemas.openxmlformats.org/officeDocument/2006/relationships/font" Target="fonts/OpenSans-italic.fntdata"/><Relationship Id="rId122" Type="http://schemas.openxmlformats.org/officeDocument/2006/relationships/font" Target="fonts/OpenSans-bold.fntdata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OpenSansLight-bold.fntdata"/><Relationship Id="rId117" Type="http://schemas.openxmlformats.org/officeDocument/2006/relationships/font" Target="fonts/OpenSansLight-regular.fntdata"/><Relationship Id="rId116" Type="http://schemas.openxmlformats.org/officeDocument/2006/relationships/font" Target="fonts/ProximaNovaSemibold-boldItalic.fntdata"/><Relationship Id="rId115" Type="http://schemas.openxmlformats.org/officeDocument/2006/relationships/font" Target="fonts/ProximaNovaSemibold-bold.fntdata"/><Relationship Id="rId119" Type="http://schemas.openxmlformats.org/officeDocument/2006/relationships/font" Target="fonts/OpenSansLight-italic.fntdata"/><Relationship Id="rId15" Type="http://schemas.openxmlformats.org/officeDocument/2006/relationships/slide" Target="slides/slide11.xml"/><Relationship Id="rId110" Type="http://schemas.openxmlformats.org/officeDocument/2006/relationships/font" Target="fonts/MontserratMedium-regular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ProximaNovaSemibold-regular.fntdata"/><Relationship Id="rId18" Type="http://schemas.openxmlformats.org/officeDocument/2006/relationships/slide" Target="slides/slide14.xml"/><Relationship Id="rId113" Type="http://schemas.openxmlformats.org/officeDocument/2006/relationships/font" Target="fonts/MontserratMedium-boldItalic.fntdata"/><Relationship Id="rId112" Type="http://schemas.openxmlformats.org/officeDocument/2006/relationships/font" Target="fonts/MontserratMedium-italic.fntdata"/><Relationship Id="rId111" Type="http://schemas.openxmlformats.org/officeDocument/2006/relationships/font" Target="fonts/MontserratMedium-bold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b84a49a2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b84a49a2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5c89c69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5c89c69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5c89c69a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5c89c69a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5c89c69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5c89c69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5c89c69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5c89c69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a10c8b5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a10c8b5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9a03bb80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9a03bb8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a10c8b51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a10c8b51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976a611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976a611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a10c8b51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a10c8b5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e0f7242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e0f724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a10c8b519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a10c8b5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a10c8b51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a10c8b51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a10c8b519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a10c8b51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a10c8b51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a10c8b51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a10c8b519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a10c8b51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a10c8b51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a10c8b51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88ea4c5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88ea4c5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a10c8b519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a10c8b51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a10c8b51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a10c8b51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a10c8b519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a10c8b5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e0f72424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e0f72424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b84a49a2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b84a49a2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9a03bb8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9a03bb8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a10c8b51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a10c8b51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be3ab75c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be3ab75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a10c8b51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a10c8b51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9a03bb80c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9a03bb8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3fe75505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3fe75505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93fe75505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93fe75505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99f7ae3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99f7ae3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b84a49a2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b84a49a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b84a49a2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b84a49a2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b84a49a2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b84a49a2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b84a49a2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b84a49a2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b84a49a2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b84a49a2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b84a49a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b84a49a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30163ecc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30163ecc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557439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557439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557439c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0557439c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0557439c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0557439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30163ecc3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30163ecc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b84a49a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b84a49a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30163ecc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30163ecc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30163ecc3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30163ecc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30163ecc3_2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30163ecc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30163ecc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30163ecc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30163ecc3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30163ecc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30163ecc3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30163ecc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30163ecc3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30163ecc3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30163ecc3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30163ecc3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30163ecc3_2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30163ecc3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30163ecc3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30163ecc3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5c89c69a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5c89c69a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30163ecc3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30163ecc3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30163ecc3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30163ecc3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30163ecc3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30163ecc3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30163ecc3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30163ecc3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30163ecc3_2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30163ecc3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30163ecc3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d30163ecc3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30163ecc3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d30163ecc3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30163ecc3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30163ecc3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30163ecc3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30163ecc3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30163ecc3_2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30163ecc3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9a03bb80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9a03bb8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30163ecc3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30163ecc3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30163ecc3_2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30163ecc3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30163ecc3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d30163ecc3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30163ecc3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30163ecc3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30163ecc3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d30163ecc3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30163ecc3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d30163ecc3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30163ecc3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30163ecc3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30163ecc3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30163ecc3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30163ecc3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30163ecc3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30163ecc3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30163ecc3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bcfda52d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bcfda52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30163ecc3_2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d30163ecc3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30163ecc3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30163ecc3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d30163ecc3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d30163ecc3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30163ecc3_2_1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30163ecc3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30163ecc3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d30163ecc3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30163ecc3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30163ecc3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30163ecc3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30163ecc3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d30163ecc3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d30163ecc3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30163ecc3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30163ecc3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30163ecc3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30163ecc3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bcfda52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bcfda52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d30163ecc3_2_1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d30163ecc3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30163ecc3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30163ecc3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30163ecc3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d30163ecc3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30163ecc3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30163ecc3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30163ecc3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30163ecc3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d0557439c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d0557439c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30163ecc3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30163ecc3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30163ecc3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d30163ecc3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mozilla.org/en/docs/Web/JavaScript/Reference/Global_Objects/Math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docs/Web/JavaScript/Reference/Global_Objects/St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javascripttutorial.net/javascript-variables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www.javascripttutorial.net/javascript-call-stack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www.javascripttutorial.net/javascript-execution-context/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www.javascripttutorial.net/javascript-variables/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www.javascripttutorial.net/javascript-execution-context/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4.gif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6.gif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0.gif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8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48500" y="202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056">
                <a:solidFill>
                  <a:srgbClr val="434343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At the end of the day, a programming language is a tool developed by humans and, </a:t>
            </a:r>
            <a:r>
              <a:rPr i="1" lang="en" sz="2056">
                <a:solidFill>
                  <a:srgbClr val="434343"/>
                </a:solidFill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humans are weird!</a:t>
            </a:r>
            <a:endParaRPr i="1" sz="2056">
              <a:solidFill>
                <a:srgbClr val="434343"/>
              </a:solidFill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i="1" sz="2056">
              <a:solidFill>
                <a:srgbClr val="434343"/>
              </a:solidFill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1556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Dennis Ritchie</a:t>
            </a:r>
            <a:endParaRPr i="1" sz="1556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43935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5 primitive data types in Js and 3 Non-primitive.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740325" y="113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>
                <a:highlight>
                  <a:schemeClr val="accent6"/>
                </a:highlight>
              </a:rPr>
              <a:t>primitive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</a:rPr>
              <a:t>being the first or earliest of the kind or in existence</a:t>
            </a:r>
            <a:endParaRPr sz="3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Primitive DataType</a:t>
            </a:r>
            <a:endParaRPr sz="3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203800" y="65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In computer science, primitive data type is  a basi</a:t>
            </a:r>
            <a:r>
              <a:rPr lang="en" sz="2400">
                <a:solidFill>
                  <a:srgbClr val="434343"/>
                </a:solidFill>
              </a:rPr>
              <a:t>c type</a:t>
            </a:r>
            <a:r>
              <a:rPr lang="en" sz="2400">
                <a:solidFill>
                  <a:srgbClr val="434343"/>
                </a:solidFill>
              </a:rPr>
              <a:t> provided by a programming language as a </a:t>
            </a:r>
            <a:r>
              <a:rPr lang="en" sz="2400">
                <a:solidFill>
                  <a:srgbClr val="434343"/>
                </a:solidFill>
                <a:highlight>
                  <a:schemeClr val="accent6"/>
                </a:highlight>
              </a:rPr>
              <a:t>basic building block.</a:t>
            </a:r>
            <a:endParaRPr sz="2400">
              <a:solidFill>
                <a:srgbClr val="434343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Like a brick is to a building.</a:t>
            </a:r>
            <a:endParaRPr i="1" sz="18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525" y="2313175"/>
            <a:ext cx="2105599" cy="21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687225" y="35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chemeClr val="accent6"/>
                </a:highlight>
              </a:rPr>
              <a:t>String </a:t>
            </a:r>
            <a:endParaRPr b="1" sz="1600">
              <a:solidFill>
                <a:srgbClr val="000000"/>
              </a:solidFill>
              <a:highlight>
                <a:schemeClr val="accent6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As the name suggests, the string is for a sequence of characters, for example, “demo”, “Hi”, etc.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chemeClr val="lt2"/>
                </a:highlight>
              </a:rPr>
              <a:t>Boolean </a:t>
            </a:r>
            <a:endParaRPr b="1" sz="1600">
              <a:solidFill>
                <a:srgbClr val="000000"/>
              </a:solidFill>
              <a:highlight>
                <a:schemeClr val="lt2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It has two values i.e True or False.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rgbClr val="8E7CC3"/>
                </a:highlight>
              </a:rPr>
              <a:t>Number </a:t>
            </a:r>
            <a:endParaRPr b="1" sz="1600">
              <a:solidFill>
                <a:srgbClr val="000000"/>
              </a:solidFill>
              <a:highlight>
                <a:srgbClr val="8E7CC3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Number represents numerical values such as 5, 20, 500, etc.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rgbClr val="F6B26B"/>
                </a:highlight>
              </a:rPr>
              <a:t>Undefined</a:t>
            </a:r>
            <a:endParaRPr b="1" sz="1600">
              <a:solidFill>
                <a:srgbClr val="000000"/>
              </a:solidFill>
              <a:highlight>
                <a:srgbClr val="F6B26B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Undefined value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rgbClr val="D5A6BD"/>
                </a:highlight>
              </a:rPr>
              <a:t>Null </a:t>
            </a:r>
            <a:endParaRPr b="1" sz="1600">
              <a:solidFill>
                <a:srgbClr val="000000"/>
              </a:solidFill>
              <a:highlight>
                <a:srgbClr val="D5A6BD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Null value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Numbers and Js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32100" y="1462575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JavaScript has a built-in </a:t>
            </a:r>
            <a:r>
              <a:rPr lang="en" sz="1600">
                <a:solidFill>
                  <a:srgbClr val="0059B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</a:t>
            </a:r>
            <a:r>
              <a:rPr lang="en" sz="16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 methods which contains a </a:t>
            </a:r>
            <a:r>
              <a:rPr lang="en" sz="1600">
                <a:solidFill>
                  <a:srgbClr val="333333"/>
                </a:solidFill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small library of mathematical functions</a:t>
            </a:r>
            <a:r>
              <a:rPr lang="en" sz="16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556300" y="729575"/>
            <a:ext cx="71133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Math.floor</a:t>
            </a:r>
            <a:endParaRPr b="1" sz="1300">
              <a:solidFill>
                <a:srgbClr val="333333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Rounds down: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3.1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becomes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-1.1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becomes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-2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Math.ceil</a:t>
            </a:r>
            <a:endParaRPr b="1" sz="1300">
              <a:solidFill>
                <a:srgbClr val="333333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Rounds up: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3.1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becomes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-1.1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becomes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Math.round</a:t>
            </a:r>
            <a:endParaRPr b="1" sz="1300">
              <a:solidFill>
                <a:srgbClr val="333333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Rounds to the nearest integer: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3.1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becomes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3.6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becomes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the middle case: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3.5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rounds up to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too.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Math.trunc</a:t>
            </a:r>
            <a:r>
              <a:rPr b="1"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(not supported by Internet Explorer)</a:t>
            </a:r>
            <a:endParaRPr b="1"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Removes anything after the decimal point without rounding: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3.1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becomes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-1.1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becomes </a:t>
            </a:r>
            <a:r>
              <a:rPr lang="en" sz="1300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556300" y="729575"/>
            <a:ext cx="71133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Math.random()</a:t>
            </a:r>
            <a:endParaRPr b="1">
              <a:solidFill>
                <a:srgbClr val="333333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Math.max(a, b, c...)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b="1" lang="en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Math.min(a, b, c...)</a:t>
            </a:r>
            <a:endParaRPr b="1">
              <a:solidFill>
                <a:srgbClr val="333333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Math.pow(n, power)</a:t>
            </a:r>
            <a:endParaRPr b="1">
              <a:solidFill>
                <a:srgbClr val="333333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32100" y="1727100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highlight>
                  <a:srgbClr val="FFFFFF"/>
                </a:highlight>
              </a:rPr>
              <a:t>In JavaScript, the textual data is stored as strings.</a:t>
            </a:r>
            <a:endParaRPr sz="19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highlight>
                  <a:schemeClr val="accent6"/>
                </a:highlight>
              </a:rPr>
              <a:t>Strings can be enclosed </a:t>
            </a:r>
            <a:r>
              <a:rPr lang="en" sz="1900">
                <a:solidFill>
                  <a:srgbClr val="000000"/>
                </a:solidFill>
                <a:highlight>
                  <a:srgbClr val="FFFFFF"/>
                </a:highlight>
              </a:rPr>
              <a:t>within </a:t>
            </a:r>
            <a:r>
              <a:rPr lang="en" sz="1900">
                <a:solidFill>
                  <a:srgbClr val="000000"/>
                </a:solidFill>
              </a:rPr>
              <a:t>either ‘single quotes’, “double quotes” or `backticks`.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1513875" y="1377075"/>
            <a:ext cx="33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Strings </a:t>
            </a:r>
            <a:r>
              <a:rPr lang="en">
                <a:highlight>
                  <a:srgbClr val="FFFF00"/>
                </a:highlight>
              </a:rPr>
              <a:t>and Js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95950" y="1818250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Finding length of a String</a:t>
            </a:r>
            <a:endParaRPr sz="1600">
              <a:solidFill>
                <a:srgbClr val="000000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Accessing Characters (charAt)</a:t>
            </a:r>
            <a:endParaRPr sz="1600">
              <a:solidFill>
                <a:srgbClr val="000000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Changing the case</a:t>
            </a:r>
            <a:endParaRPr sz="1600">
              <a:solidFill>
                <a:srgbClr val="000000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Substring</a:t>
            </a:r>
            <a:endParaRPr sz="1600">
              <a:solidFill>
                <a:srgbClr val="000000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Includes, startsWith, endsWith</a:t>
            </a:r>
            <a:endParaRPr sz="1600">
              <a:solidFill>
                <a:srgbClr val="000000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split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more - </a:t>
            </a:r>
            <a:r>
              <a:rPr lang="en" u="sng">
                <a:solidFill>
                  <a:srgbClr val="6FA8D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https://developer.mozilla.org/en-US/docs/Web/JavaScript/Reference/Global_Objects/String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801750" y="2732200"/>
            <a:ext cx="11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Parse Tree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613750" y="655450"/>
            <a:ext cx="11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Tokenizer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905113" y="640375"/>
            <a:ext cx="11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Parser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833775" y="710675"/>
            <a:ext cx="11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576525" y="2732200"/>
            <a:ext cx="11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Interpreter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997350" y="2743375"/>
            <a:ext cx="11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Output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75" y="1360050"/>
            <a:ext cx="2070925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650" y="1360050"/>
            <a:ext cx="2679331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5652" y="1245275"/>
            <a:ext cx="2107424" cy="1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100" y="3348275"/>
            <a:ext cx="2155800" cy="15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5188" y="3348275"/>
            <a:ext cx="2760250" cy="17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5649" y="3348273"/>
            <a:ext cx="2291900" cy="132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Boolean</a:t>
            </a:r>
            <a:endParaRPr sz="3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690075" y="1596925"/>
            <a:ext cx="75783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Boolean has only two values in any programming language </a:t>
            </a:r>
            <a:r>
              <a:rPr i="1" lang="en" sz="1600">
                <a:solidFill>
                  <a:srgbClr val="000000"/>
                </a:solidFill>
                <a:highlight>
                  <a:schemeClr val="accent6"/>
                </a:highlight>
              </a:rPr>
              <a:t>True </a:t>
            </a:r>
            <a:r>
              <a:rPr lang="en" sz="1600">
                <a:solidFill>
                  <a:srgbClr val="000000"/>
                </a:solidFill>
                <a:highlight>
                  <a:schemeClr val="accent6"/>
                </a:highlight>
              </a:rPr>
              <a:t>&amp; </a:t>
            </a:r>
            <a:r>
              <a:rPr i="1" lang="en" sz="1600">
                <a:solidFill>
                  <a:srgbClr val="000000"/>
                </a:solidFill>
                <a:highlight>
                  <a:schemeClr val="accent6"/>
                </a:highlight>
              </a:rPr>
              <a:t>False</a:t>
            </a:r>
            <a:r>
              <a:rPr lang="en" sz="1600">
                <a:solidFill>
                  <a:srgbClr val="000000"/>
                </a:solidFill>
                <a:highlight>
                  <a:schemeClr val="accent6"/>
                </a:highlight>
              </a:rPr>
              <a:t>. </a:t>
            </a:r>
            <a:endParaRPr sz="1600">
              <a:solidFill>
                <a:srgbClr val="000000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It decides if the expression is true or false in </a:t>
            </a:r>
            <a:r>
              <a:rPr i="1" lang="en" sz="1600">
                <a:solidFill>
                  <a:srgbClr val="000000"/>
                </a:solidFill>
              </a:rPr>
              <a:t>if-else</a:t>
            </a:r>
            <a:r>
              <a:rPr lang="en" sz="1600">
                <a:solidFill>
                  <a:srgbClr val="000000"/>
                </a:solidFill>
              </a:rPr>
              <a:t>, </a:t>
            </a:r>
            <a:r>
              <a:rPr i="1" lang="en" sz="1600">
                <a:solidFill>
                  <a:srgbClr val="000000"/>
                </a:solidFill>
              </a:rPr>
              <a:t>while</a:t>
            </a:r>
            <a:r>
              <a:rPr lang="en" sz="1600">
                <a:solidFill>
                  <a:srgbClr val="000000"/>
                </a:solidFill>
              </a:rPr>
              <a:t>, </a:t>
            </a:r>
            <a:r>
              <a:rPr i="1" lang="en" sz="1600">
                <a:solidFill>
                  <a:srgbClr val="000000"/>
                </a:solidFill>
              </a:rPr>
              <a:t>for-loop </a:t>
            </a:r>
            <a:r>
              <a:rPr lang="en" sz="1600">
                <a:solidFill>
                  <a:srgbClr val="000000"/>
                </a:solidFill>
              </a:rPr>
              <a:t>blocks and according to that </a:t>
            </a:r>
            <a:r>
              <a:rPr lang="en" sz="1600">
                <a:solidFill>
                  <a:srgbClr val="000000"/>
                </a:solidFill>
                <a:highlight>
                  <a:srgbClr val="FFF2CC"/>
                </a:highlight>
              </a:rPr>
              <a:t>certain part of code gets executed.</a:t>
            </a:r>
            <a:endParaRPr sz="1600">
              <a:solidFill>
                <a:srgbClr val="000000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Null</a:t>
            </a:r>
            <a:endParaRPr sz="3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74875" y="396475"/>
            <a:ext cx="8046300" cy="13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50">
                <a:solidFill>
                  <a:srgbClr val="000000"/>
                </a:solidFill>
              </a:rPr>
              <a:t>NULL </a:t>
            </a:r>
            <a:r>
              <a:rPr lang="en" sz="1550">
                <a:solidFill>
                  <a:srgbClr val="000000"/>
                </a:solidFill>
              </a:rPr>
              <a:t>is a value. </a:t>
            </a:r>
            <a:endParaRPr sz="15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000000"/>
                </a:solidFill>
              </a:rPr>
              <a:t>You assign this value to the variable or object to</a:t>
            </a:r>
            <a:r>
              <a:rPr lang="en" sz="1550">
                <a:solidFill>
                  <a:srgbClr val="000000"/>
                </a:solidFill>
                <a:highlight>
                  <a:schemeClr val="accent6"/>
                </a:highlight>
              </a:rPr>
              <a:t> wipe out all the data in it</a:t>
            </a:r>
            <a:r>
              <a:rPr lang="en" sz="1550">
                <a:solidFill>
                  <a:srgbClr val="000000"/>
                </a:solidFill>
              </a:rPr>
              <a:t>.</a:t>
            </a:r>
            <a:endParaRPr sz="15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It’s just a special value which represents “nothing”, “empty” or “value unknown”.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825" y="3400575"/>
            <a:ext cx="1744447" cy="13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Undefined</a:t>
            </a:r>
            <a:endParaRPr sz="3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702225" y="1029125"/>
            <a:ext cx="8046300" cy="13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33333"/>
                </a:solidFill>
                <a:highlight>
                  <a:srgbClr val="FFFFFF"/>
                </a:highlight>
              </a:rPr>
              <a:t>The special value </a:t>
            </a:r>
            <a:r>
              <a:rPr lang="en" sz="1900">
                <a:solidFill>
                  <a:srgbClr val="333333"/>
                </a:solidFill>
                <a:highlight>
                  <a:srgbClr val="F5F2F0"/>
                </a:highlight>
              </a:rPr>
              <a:t>undefined</a:t>
            </a:r>
            <a:r>
              <a:rPr lang="en" sz="1900">
                <a:solidFill>
                  <a:srgbClr val="333333"/>
                </a:solidFill>
                <a:highlight>
                  <a:srgbClr val="FFFFFF"/>
                </a:highlight>
              </a:rPr>
              <a:t> also stands apart. It makes a type of its own, just like </a:t>
            </a:r>
            <a:r>
              <a:rPr lang="en" sz="1900">
                <a:solidFill>
                  <a:srgbClr val="333333"/>
                </a:solidFill>
                <a:highlight>
                  <a:srgbClr val="F5F2F0"/>
                </a:highlight>
              </a:rPr>
              <a:t>null</a:t>
            </a:r>
            <a:r>
              <a:rPr lang="en" sz="19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33333"/>
                </a:solidFill>
                <a:highlight>
                  <a:srgbClr val="B6D7A8"/>
                </a:highlight>
              </a:rPr>
              <a:t>The meaning of undefined is “value is not assigned”.</a:t>
            </a:r>
            <a:endParaRPr sz="1900">
              <a:solidFill>
                <a:srgbClr val="333333"/>
              </a:solidFill>
              <a:highlight>
                <a:srgbClr val="B6D7A8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33333"/>
                </a:solidFill>
                <a:highlight>
                  <a:srgbClr val="FFFFFF"/>
                </a:highlight>
              </a:rPr>
              <a:t>If a variable is declared, but not assigned, then its value is </a:t>
            </a:r>
            <a:r>
              <a:rPr lang="en" sz="1900">
                <a:solidFill>
                  <a:srgbClr val="333333"/>
                </a:solidFill>
                <a:highlight>
                  <a:srgbClr val="F5F2F0"/>
                </a:highlight>
              </a:rPr>
              <a:t>undefined</a:t>
            </a:r>
            <a:r>
              <a:rPr lang="en" sz="1900">
                <a:solidFill>
                  <a:srgbClr val="333333"/>
                </a:solidFill>
                <a:highlight>
                  <a:srgbClr val="FFFFFF"/>
                </a:highlight>
              </a:rPr>
              <a:t>:</a:t>
            </a: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 i="1"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639550"/>
            <a:ext cx="4807626" cy="36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Non- </a:t>
            </a:r>
            <a:r>
              <a:rPr lang="en" sz="2700"/>
              <a:t>Primitive Data Types</a:t>
            </a:r>
            <a:endParaRPr sz="2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687225" y="35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chemeClr val="accent6"/>
                </a:highlight>
              </a:rPr>
              <a:t>Object</a:t>
            </a:r>
            <a:endParaRPr b="1" sz="1600">
              <a:solidFill>
                <a:srgbClr val="000000"/>
              </a:solidFill>
              <a:highlight>
                <a:schemeClr val="accent6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Collection of key value pairs.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chemeClr val="lt2"/>
                </a:highlight>
              </a:rPr>
              <a:t>Array</a:t>
            </a:r>
            <a:endParaRPr b="1" sz="1600">
              <a:solidFill>
                <a:srgbClr val="000000"/>
              </a:solidFill>
              <a:highlight>
                <a:schemeClr val="lt2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Storing multiple values as a long list.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rgbClr val="8E7CC3"/>
                </a:highlight>
              </a:rPr>
              <a:t>function</a:t>
            </a:r>
            <a:endParaRPr b="1" sz="1600">
              <a:solidFill>
                <a:srgbClr val="000000"/>
              </a:solidFill>
              <a:highlight>
                <a:srgbClr val="8E7CC3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Executes a block of code.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266625" y="1826825"/>
            <a:ext cx="4044000" cy="15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Value and By Reference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48500" y="202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056">
                <a:solidFill>
                  <a:srgbClr val="434343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At the end of the day, a programming language is a tool developed by humans and, </a:t>
            </a:r>
            <a:r>
              <a:rPr i="1" lang="en" sz="2056">
                <a:solidFill>
                  <a:srgbClr val="434343"/>
                </a:solidFill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humans are weird!</a:t>
            </a:r>
            <a:endParaRPr i="1" sz="2056">
              <a:solidFill>
                <a:srgbClr val="434343"/>
              </a:solidFill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i="1" sz="2056">
              <a:solidFill>
                <a:srgbClr val="434343"/>
              </a:solidFill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1556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Dennis Ritchie</a:t>
            </a:r>
            <a:endParaRPr i="1" sz="1556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idx="1" type="body"/>
          </p:nvPr>
        </p:nvSpPr>
        <p:spPr>
          <a:xfrm>
            <a:off x="332100" y="1613975"/>
            <a:ext cx="8479800" cy="46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0424E"/>
                </a:solidFill>
                <a:highlight>
                  <a:srgbClr val="B6D7A8"/>
                </a:highlight>
              </a:rPr>
              <a:t>Primitive Data Type  ( String, Number, Boolean etc) </a:t>
            </a:r>
            <a:endParaRPr sz="1700">
              <a:solidFill>
                <a:srgbClr val="40424E"/>
              </a:solidFill>
              <a:highlight>
                <a:srgbClr val="B6D7A8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0424E"/>
                </a:solidFill>
                <a:highlight>
                  <a:srgbClr val="FFFFFF"/>
                </a:highlight>
              </a:rPr>
              <a:t>They hold the actual value.</a:t>
            </a:r>
            <a:endParaRPr sz="17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0424E"/>
                </a:solidFill>
                <a:highlight>
                  <a:srgbClr val="F4CCCC"/>
                </a:highlight>
              </a:rPr>
              <a:t>Non-primitive Data type ( Objects, Array, functions )</a:t>
            </a:r>
            <a:endParaRPr sz="1700">
              <a:solidFill>
                <a:srgbClr val="40424E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0424E"/>
                </a:solidFill>
                <a:highlight>
                  <a:srgbClr val="FFFFFF"/>
                </a:highlight>
              </a:rPr>
              <a:t>They hold the location of value.</a:t>
            </a:r>
            <a:endParaRPr sz="17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25" name="Google Shape;225;p42"/>
          <p:cNvSpPr txBox="1"/>
          <p:nvPr/>
        </p:nvSpPr>
        <p:spPr>
          <a:xfrm>
            <a:off x="404900" y="177150"/>
            <a:ext cx="5826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Assignments in Js</a:t>
            </a:r>
            <a:endParaRPr sz="2400">
              <a:solidFill>
                <a:schemeClr val="dk1"/>
              </a:solidFill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idx="1" type="body"/>
          </p:nvPr>
        </p:nvSpPr>
        <p:spPr>
          <a:xfrm>
            <a:off x="268250" y="696500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0"/>
              <a:t>It’s all about how Js handles the data it is has to store.</a:t>
            </a:r>
            <a:endParaRPr sz="3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/>
              <a:t>It’s called </a:t>
            </a:r>
            <a:r>
              <a:rPr lang="en" sz="3100">
                <a:highlight>
                  <a:schemeClr val="accent6"/>
                </a:highlight>
              </a:rPr>
              <a:t>Memory Management.</a:t>
            </a:r>
            <a:endParaRPr sz="3100">
              <a:highlight>
                <a:schemeClr val="accent6"/>
              </a:highlight>
            </a:endParaRPr>
          </a:p>
        </p:txBody>
      </p:sp>
      <p:sp>
        <p:nvSpPr>
          <p:cNvPr id="231" name="Google Shape;231;p43"/>
          <p:cNvSpPr txBox="1"/>
          <p:nvPr/>
        </p:nvSpPr>
        <p:spPr>
          <a:xfrm>
            <a:off x="1386200" y="483350"/>
            <a:ext cx="33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>
            <p:ph idx="1" type="body"/>
          </p:nvPr>
        </p:nvSpPr>
        <p:spPr>
          <a:xfrm>
            <a:off x="395950" y="967725"/>
            <a:ext cx="8479800" cy="42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In Js,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B6D7A8"/>
                </a:highlight>
              </a:rPr>
              <a:t>Primitive Datatypes: By Value</a:t>
            </a:r>
            <a:endParaRPr sz="1800">
              <a:solidFill>
                <a:srgbClr val="000000"/>
              </a:solidFill>
              <a:highlight>
                <a:srgbClr val="B6D7A8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4CCCC"/>
                </a:highlight>
              </a:rPr>
              <a:t>Non-Primitive Datatypes: By reference</a:t>
            </a:r>
            <a:endParaRPr sz="1800">
              <a:solidFill>
                <a:srgbClr val="000000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Let’s see some examples...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Reassignments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86075" y="1008525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0424E"/>
                </a:solidFill>
                <a:highlight>
                  <a:srgbClr val="B6D7A8"/>
                </a:highlight>
              </a:rPr>
              <a:t>By value</a:t>
            </a:r>
            <a:endParaRPr sz="1700">
              <a:solidFill>
                <a:srgbClr val="40424E"/>
              </a:solidFill>
              <a:highlight>
                <a:srgbClr val="B6D7A8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0424E"/>
                </a:solidFill>
                <a:highlight>
                  <a:srgbClr val="FFFFFF"/>
                </a:highlight>
              </a:rPr>
              <a:t>The original variable is not modified on changes in other variables.</a:t>
            </a:r>
            <a:endParaRPr sz="17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0424E"/>
                </a:solidFill>
                <a:highlight>
                  <a:srgbClr val="F4CCCC"/>
                </a:highlight>
              </a:rPr>
              <a:t>B</a:t>
            </a:r>
            <a:r>
              <a:rPr lang="en" sz="1700">
                <a:solidFill>
                  <a:srgbClr val="40424E"/>
                </a:solidFill>
                <a:highlight>
                  <a:srgbClr val="F4CCCC"/>
                </a:highlight>
              </a:rPr>
              <a:t>y reference</a:t>
            </a:r>
            <a:endParaRPr sz="1700">
              <a:solidFill>
                <a:srgbClr val="40424E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0424E"/>
                </a:solidFill>
                <a:highlight>
                  <a:srgbClr val="FFFFFF"/>
                </a:highlight>
              </a:rPr>
              <a:t>The original variable gets modified on changes in other variables.</a:t>
            </a:r>
            <a:endParaRPr sz="17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Mutability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What is Mutability()?</a:t>
            </a:r>
            <a:endParaRPr sz="1355"/>
          </a:p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52500" y="1527575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3238"/>
                </a:solidFill>
                <a:highlight>
                  <a:srgbClr val="FFFFFF"/>
                </a:highlight>
              </a:rPr>
              <a:t>To be able to change or modify something.</a:t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/>
          <p:nvPr>
            <p:ph idx="1" type="body"/>
          </p:nvPr>
        </p:nvSpPr>
        <p:spPr>
          <a:xfrm>
            <a:off x="268275" y="1560600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32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Js,</a:t>
            </a:r>
            <a:endParaRPr sz="1800">
              <a:solidFill>
                <a:srgbClr val="2732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3238"/>
                </a:solidFill>
                <a:highlight>
                  <a:srgbClr val="B6D7A8"/>
                </a:highlight>
                <a:latin typeface="Roboto"/>
                <a:ea typeface="Roboto"/>
                <a:cs typeface="Roboto"/>
                <a:sym typeface="Roboto"/>
              </a:rPr>
              <a:t>Primitive Data Types : Immutable ( value cannot be changed in memory )</a:t>
            </a:r>
            <a:endParaRPr sz="1800">
              <a:solidFill>
                <a:srgbClr val="273238"/>
              </a:solidFill>
              <a:highlight>
                <a:srgbClr val="B6D7A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73238"/>
                </a:solidFill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rPr>
              <a:t>Non- Primitive Data Types: Mutable ( value can be changed in memory )</a:t>
            </a:r>
            <a:endParaRPr sz="1800">
              <a:solidFill>
                <a:srgbClr val="273238"/>
              </a:solidFill>
              <a:highlight>
                <a:srgbClr val="F4CC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>
            <p:ph idx="1" type="body"/>
          </p:nvPr>
        </p:nvSpPr>
        <p:spPr>
          <a:xfrm>
            <a:off x="521450" y="533225"/>
            <a:ext cx="83610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6D7A8"/>
                </a:highlight>
              </a:rPr>
              <a:t>Remember:</a:t>
            </a:r>
            <a:endParaRPr sz="2000">
              <a:highlight>
                <a:srgbClr val="B6D7A8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Mutability refers to </a:t>
            </a:r>
            <a:r>
              <a:rPr lang="en" sz="2000">
                <a:highlight>
                  <a:schemeClr val="accent6"/>
                </a:highlight>
              </a:rPr>
              <a:t>changing the value itself and not the value of variable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Variable by its name and nature is supposed to be changed throughout a computer program.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>
            <p:ph idx="1" type="body"/>
          </p:nvPr>
        </p:nvSpPr>
        <p:spPr>
          <a:xfrm>
            <a:off x="352500" y="1527575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3238"/>
                </a:solidFill>
                <a:highlight>
                  <a:srgbClr val="FFFFFF"/>
                </a:highlight>
              </a:rPr>
              <a:t>What are the benefits of Immutability?</a:t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Advanced Javascript</a:t>
            </a:r>
            <a:endParaRPr sz="4300"/>
          </a:p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Day 1 - </a:t>
            </a:r>
            <a:r>
              <a:rPr lang="en" sz="2700"/>
              <a:t> </a:t>
            </a:r>
            <a:r>
              <a:rPr lang="en" sz="2700"/>
              <a:t>Js Data Types</a:t>
            </a:r>
            <a:endParaRPr sz="2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Predictability</a:t>
            </a:r>
            <a:endParaRPr sz="1355"/>
          </a:p>
        </p:txBody>
      </p:sp>
      <p:sp>
        <p:nvSpPr>
          <p:cNvPr id="278" name="Google Shape;278;p52"/>
          <p:cNvSpPr txBox="1"/>
          <p:nvPr>
            <p:ph idx="1" type="body"/>
          </p:nvPr>
        </p:nvSpPr>
        <p:spPr>
          <a:xfrm>
            <a:off x="352500" y="1527575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Predictable code is code where you can anticipate the outcome with a single read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Tracking Mutations</a:t>
            </a:r>
            <a:endParaRPr sz="1355"/>
          </a:p>
        </p:txBody>
      </p:sp>
      <p:sp>
        <p:nvSpPr>
          <p:cNvPr id="284" name="Google Shape;284;p53"/>
          <p:cNvSpPr txBox="1"/>
          <p:nvPr>
            <p:ph idx="1" type="body"/>
          </p:nvPr>
        </p:nvSpPr>
        <p:spPr>
          <a:xfrm>
            <a:off x="352500" y="1527575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Immutable data gives you a clear history of the program, because you're creating a new reference based on the source.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/>
          <p:nvPr>
            <p:ph idx="1" type="body"/>
          </p:nvPr>
        </p:nvSpPr>
        <p:spPr>
          <a:xfrm>
            <a:off x="352500" y="1527575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3238"/>
                </a:solidFill>
                <a:highlight>
                  <a:srgbClr val="FFFFFF"/>
                </a:highlight>
              </a:rPr>
              <a:t>What are the drawbacks of Immutability?</a:t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3238"/>
                </a:solidFill>
                <a:highlight>
                  <a:srgbClr val="FFFFFF"/>
                </a:highlight>
              </a:rPr>
              <a:t>Well, it depends….</a:t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>
            <p:ph idx="1" type="body"/>
          </p:nvPr>
        </p:nvSpPr>
        <p:spPr>
          <a:xfrm>
            <a:off x="352500" y="1527575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Immutability isn’t free, every time we have to reallocate a new value, that's </a:t>
            </a:r>
            <a:r>
              <a:rPr lang="en" sz="1800">
                <a:solidFill>
                  <a:srgbClr val="000000"/>
                </a:solidFill>
                <a:highlight>
                  <a:schemeClr val="accent6"/>
                </a:highlight>
              </a:rPr>
              <a:t>consuming CPU time and memory, including the garbage collection</a:t>
            </a:r>
            <a:r>
              <a:rPr lang="en" sz="1800">
                <a:solidFill>
                  <a:srgbClr val="000000"/>
                </a:solidFill>
              </a:rPr>
              <a:t> process for values that are no longer referenced.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 txBox="1"/>
          <p:nvPr>
            <p:ph idx="1" type="body"/>
          </p:nvPr>
        </p:nvSpPr>
        <p:spPr>
          <a:xfrm>
            <a:off x="352500" y="1527575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But if you compare it with the fact that you have to write more code, create more copies and things can get really hard to know who changed who.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You will appreciate Immutability.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7"/>
          <p:cNvSpPr txBox="1"/>
          <p:nvPr>
            <p:ph type="title"/>
          </p:nvPr>
        </p:nvSpPr>
        <p:spPr>
          <a:xfrm>
            <a:off x="685600" y="151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For everything that looks easy, there lies an underlying force doing the hard work for you.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378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1" lang="en" sz="1911"/>
              <a:t>Dr. Homi Bhabha</a:t>
            </a:r>
            <a:endParaRPr i="1" sz="191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Conclusion</a:t>
            </a:r>
            <a:endParaRPr sz="1355"/>
          </a:p>
        </p:txBody>
      </p:sp>
      <p:sp>
        <p:nvSpPr>
          <p:cNvPr id="310" name="Google Shape;310;p58"/>
          <p:cNvSpPr txBox="1"/>
          <p:nvPr>
            <p:ph idx="1" type="body"/>
          </p:nvPr>
        </p:nvSpPr>
        <p:spPr>
          <a:xfrm>
            <a:off x="352500" y="1527575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If your app is small, doesn’t change a lot of values and have less reference to each other, you can avoid Immutability.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If your app is big, changes a lot of values and have complex references amongst them, Immutability can save your life!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9"/>
          <p:cNvSpPr txBox="1"/>
          <p:nvPr>
            <p:ph type="title"/>
          </p:nvPr>
        </p:nvSpPr>
        <p:spPr>
          <a:xfrm>
            <a:off x="490250" y="245950"/>
            <a:ext cx="3117900" cy="9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Let’s Recap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" name="Google Shape;316;p59"/>
          <p:cNvSpPr txBox="1"/>
          <p:nvPr/>
        </p:nvSpPr>
        <p:spPr>
          <a:xfrm>
            <a:off x="630375" y="1386425"/>
            <a:ext cx="7695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By Value  -                ( a=b) 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By Reference -  a          b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59"/>
          <p:cNvSpPr/>
          <p:nvPr/>
        </p:nvSpPr>
        <p:spPr>
          <a:xfrm>
            <a:off x="2680025" y="1599125"/>
            <a:ext cx="377100" cy="261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18" name="Google Shape;318;p59"/>
          <p:cNvSpPr/>
          <p:nvPr/>
        </p:nvSpPr>
        <p:spPr>
          <a:xfrm>
            <a:off x="3170800" y="1599125"/>
            <a:ext cx="377100" cy="261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319" name="Google Shape;319;p59"/>
          <p:cNvSpPr/>
          <p:nvPr/>
        </p:nvSpPr>
        <p:spPr>
          <a:xfrm>
            <a:off x="3642000" y="2339625"/>
            <a:ext cx="377100" cy="299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Data</a:t>
            </a:r>
            <a:endParaRPr sz="600"/>
          </a:p>
        </p:txBody>
      </p:sp>
      <p:sp>
        <p:nvSpPr>
          <p:cNvPr id="320" name="Google Shape;320;p59"/>
          <p:cNvSpPr/>
          <p:nvPr/>
        </p:nvSpPr>
        <p:spPr>
          <a:xfrm>
            <a:off x="3395475" y="2523525"/>
            <a:ext cx="152400" cy="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9"/>
          <p:cNvSpPr/>
          <p:nvPr/>
        </p:nvSpPr>
        <p:spPr>
          <a:xfrm>
            <a:off x="4113225" y="2523525"/>
            <a:ext cx="152400" cy="57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0"/>
          <p:cNvSpPr txBox="1"/>
          <p:nvPr/>
        </p:nvSpPr>
        <p:spPr>
          <a:xfrm>
            <a:off x="601375" y="796675"/>
            <a:ext cx="7695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Mutability -   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Immutability - 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7" name="Google Shape;327;p60"/>
          <p:cNvPicPr preferRelativeResize="0"/>
          <p:nvPr/>
        </p:nvPicPr>
        <p:blipFill rotWithShape="1">
          <a:blip r:embed="rId3">
            <a:alphaModFix/>
          </a:blip>
          <a:srcRect b="26269" l="41972" r="3418" t="0"/>
          <a:stretch/>
        </p:blipFill>
        <p:spPr>
          <a:xfrm>
            <a:off x="3590375" y="1228500"/>
            <a:ext cx="1717900" cy="15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576" y="3432800"/>
            <a:ext cx="2060400" cy="13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 How Javascript works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1174100" y="74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computer’s world. There is only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425" y="1931250"/>
            <a:ext cx="4543150" cy="2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/>
          <p:nvPr>
            <p:ph type="title"/>
          </p:nvPr>
        </p:nvSpPr>
        <p:spPr>
          <a:xfrm>
            <a:off x="430025" y="65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your name?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你叫什麼名字？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¿Cuál es tu nombre?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3"/>
          <p:cNvSpPr txBox="1"/>
          <p:nvPr>
            <p:ph type="title"/>
          </p:nvPr>
        </p:nvSpPr>
        <p:spPr>
          <a:xfrm>
            <a:off x="623400" y="631300"/>
            <a:ext cx="8520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every language, there lies a processing engine to understand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humans, its Brain.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computers, it’s Compiler.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Js Engines</a:t>
            </a:r>
            <a:endParaRPr sz="3300"/>
          </a:p>
        </p:txBody>
      </p:sp>
      <p:pic>
        <p:nvPicPr>
          <p:cNvPr id="349" name="Google Shape;349;p64"/>
          <p:cNvPicPr preferRelativeResize="0"/>
          <p:nvPr/>
        </p:nvPicPr>
        <p:blipFill rotWithShape="1">
          <a:blip r:embed="rId3">
            <a:alphaModFix/>
          </a:blip>
          <a:srcRect b="7834" l="0" r="0" t="7834"/>
          <a:stretch/>
        </p:blipFill>
        <p:spPr>
          <a:xfrm>
            <a:off x="5039350" y="1097275"/>
            <a:ext cx="3906927" cy="219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"/>
          <p:cNvSpPr txBox="1"/>
          <p:nvPr>
            <p:ph type="title"/>
          </p:nvPr>
        </p:nvSpPr>
        <p:spPr>
          <a:xfrm>
            <a:off x="503225" y="102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Wherever Js is used, there exist a JS engine helping computer to understand the code you wrote.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625" y="2186875"/>
            <a:ext cx="6322574" cy="26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413" y="1505750"/>
            <a:ext cx="4317175" cy="17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7"/>
          <p:cNvSpPr txBox="1"/>
          <p:nvPr>
            <p:ph type="title"/>
          </p:nvPr>
        </p:nvSpPr>
        <p:spPr>
          <a:xfrm>
            <a:off x="567050" y="115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</a:rPr>
              <a:t>If there are different Js engines understanding my code differently, do I have to write different Js code for each one of them? </a:t>
            </a:r>
            <a:endParaRPr sz="3800">
              <a:solidFill>
                <a:srgbClr val="434343"/>
              </a:solidFill>
            </a:endParaRPr>
          </a:p>
        </p:txBody>
      </p:sp>
      <p:pic>
        <p:nvPicPr>
          <p:cNvPr id="366" name="Google Shape;3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069" y="3591575"/>
            <a:ext cx="2133850" cy="8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8"/>
          <p:cNvSpPr txBox="1"/>
          <p:nvPr>
            <p:ph type="title"/>
          </p:nvPr>
        </p:nvSpPr>
        <p:spPr>
          <a:xfrm>
            <a:off x="193150" y="163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Next time you get an error while writing Js, just know that Js engine is doing it’s job of helping you and the computer communicate in a proper way.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9"/>
          <p:cNvSpPr txBox="1"/>
          <p:nvPr>
            <p:ph type="title"/>
          </p:nvPr>
        </p:nvSpPr>
        <p:spPr>
          <a:xfrm>
            <a:off x="2122550" y="124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 How does that process looks like?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7" name="Google Shape;3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300" y="2738250"/>
            <a:ext cx="3232525" cy="18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0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Hoisting</a:t>
            </a:r>
            <a:endParaRPr sz="33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Hoist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88" name="Google Shape;388;p71"/>
          <p:cNvSpPr txBox="1"/>
          <p:nvPr>
            <p:ph idx="1" type="body"/>
          </p:nvPr>
        </p:nvSpPr>
        <p:spPr>
          <a:xfrm>
            <a:off x="395950" y="1818250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To Raise</a:t>
            </a:r>
            <a:endParaRPr b="1" i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71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4592300" y="1334725"/>
            <a:ext cx="3889377" cy="21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34625" y="47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be your </a:t>
            </a:r>
            <a:r>
              <a:rPr lang="en">
                <a:highlight>
                  <a:schemeClr val="accent6"/>
                </a:highlight>
              </a:rPr>
              <a:t>first step</a:t>
            </a:r>
            <a:r>
              <a:rPr lang="en"/>
              <a:t> to understand and work with such data without getting lost?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575" y="2300750"/>
            <a:ext cx="3750826" cy="21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2"/>
          <p:cNvSpPr txBox="1"/>
          <p:nvPr>
            <p:ph type="title"/>
          </p:nvPr>
        </p:nvSpPr>
        <p:spPr>
          <a:xfrm>
            <a:off x="469925" y="876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Hoisting helps keep the </a:t>
            </a:r>
            <a:r>
              <a:rPr lang="en" sz="2100">
                <a:solidFill>
                  <a:srgbClr val="000000"/>
                </a:solidFill>
                <a:highlight>
                  <a:schemeClr val="accent6"/>
                </a:highlight>
              </a:rPr>
              <a:t>attendance sheet</a:t>
            </a:r>
            <a:r>
              <a:rPr lang="en" sz="2100">
                <a:solidFill>
                  <a:srgbClr val="000000"/>
                </a:solidFill>
              </a:rPr>
              <a:t> of a Javascript Program.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395" name="Google Shape;395;p72"/>
          <p:cNvPicPr preferRelativeResize="0"/>
          <p:nvPr/>
        </p:nvPicPr>
        <p:blipFill rotWithShape="1">
          <a:blip r:embed="rId3">
            <a:alphaModFix/>
          </a:blip>
          <a:srcRect b="28906" l="0" r="0" t="28906"/>
          <a:stretch/>
        </p:blipFill>
        <p:spPr>
          <a:xfrm>
            <a:off x="2339563" y="1878224"/>
            <a:ext cx="4346275" cy="24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3"/>
          <p:cNvSpPr txBox="1"/>
          <p:nvPr>
            <p:ph type="title"/>
          </p:nvPr>
        </p:nvSpPr>
        <p:spPr>
          <a:xfrm>
            <a:off x="193150" y="163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v</a:t>
            </a:r>
            <a:r>
              <a:rPr lang="en" sz="2100">
                <a:solidFill>
                  <a:srgbClr val="000000"/>
                </a:solidFill>
              </a:rPr>
              <a:t>ar name = “Raj”      //Declaration and Assignment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highlight>
                  <a:schemeClr val="lt2"/>
                </a:highlight>
              </a:rPr>
              <a:t>Becomes</a:t>
            </a:r>
            <a:endParaRPr sz="2100">
              <a:solidFill>
                <a:srgbClr val="000000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var name;                 // Declaration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name=”Raj”			// Assignment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4"/>
          <p:cNvSpPr txBox="1"/>
          <p:nvPr>
            <p:ph type="title"/>
          </p:nvPr>
        </p:nvSpPr>
        <p:spPr>
          <a:xfrm>
            <a:off x="193150" y="163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Hoisting only applies to Variables and functions.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highlight>
                  <a:schemeClr val="accent6"/>
                </a:highlight>
              </a:rPr>
              <a:t>Also, it only considers declaration part and not the actual assignment.</a:t>
            </a:r>
            <a:endParaRPr sz="2100">
              <a:solidFill>
                <a:srgbClr val="000000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5"/>
          <p:cNvSpPr txBox="1"/>
          <p:nvPr>
            <p:ph type="title"/>
          </p:nvPr>
        </p:nvSpPr>
        <p:spPr>
          <a:xfrm>
            <a:off x="163500" y="60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All hoisting cares about is </a:t>
            </a:r>
            <a:r>
              <a:rPr lang="en" sz="2100">
                <a:solidFill>
                  <a:srgbClr val="000000"/>
                </a:solidFill>
                <a:highlight>
                  <a:schemeClr val="accent6"/>
                </a:highlight>
              </a:rPr>
              <a:t>what variables and functions are present in a program. </a:t>
            </a:r>
            <a:endParaRPr sz="2100">
              <a:solidFill>
                <a:srgbClr val="000000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411" name="Google Shape;4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175" y="2599875"/>
            <a:ext cx="2125350" cy="21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6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Execution Context</a:t>
            </a:r>
            <a:endParaRPr sz="3300"/>
          </a:p>
        </p:txBody>
      </p:sp>
      <p:pic>
        <p:nvPicPr>
          <p:cNvPr id="417" name="Google Shape;4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925" y="1417725"/>
            <a:ext cx="3489549" cy="19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Context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435500" y="1275225"/>
            <a:ext cx="8479800" cy="4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434343"/>
                </a:solidFill>
              </a:rPr>
              <a:t>background, environment, or surroundings of events or occurrences.</a:t>
            </a:r>
            <a:endParaRPr b="1" i="1"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24" y="2455274"/>
            <a:ext cx="3445125" cy="23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Execution </a:t>
            </a:r>
            <a:r>
              <a:rPr lang="en">
                <a:highlight>
                  <a:srgbClr val="FFFF00"/>
                </a:highlight>
              </a:rPr>
              <a:t>Context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30" name="Google Shape;430;p78"/>
          <p:cNvSpPr txBox="1"/>
          <p:nvPr>
            <p:ph idx="1" type="body"/>
          </p:nvPr>
        </p:nvSpPr>
        <p:spPr>
          <a:xfrm>
            <a:off x="395950" y="1818250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Environment in which the JavaScript code is executed. </a:t>
            </a:r>
            <a:endParaRPr i="1" sz="1600"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By environment, I mean the value of this, variables, objects, and functions JavaScript code has access to at a particular time.</a:t>
            </a:r>
            <a:endParaRPr i="1" sz="1600"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600"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310075" y="1541225"/>
            <a:ext cx="7496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Depending upon which part of code Js is running, execution context changes.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It might seem complex but it changes only when it is running a code inside of a function.</a:t>
            </a:r>
            <a:endParaRPr sz="19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/>
          <p:nvPr/>
        </p:nvSpPr>
        <p:spPr>
          <a:xfrm>
            <a:off x="310075" y="556300"/>
            <a:ext cx="74964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Types of Execution Context:</a:t>
            </a:r>
            <a:endParaRPr sz="19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Global Execution Context    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Functional Execution Context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1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Global Execution Context</a:t>
            </a:r>
            <a:endParaRPr sz="2500"/>
          </a:p>
        </p:txBody>
      </p:sp>
      <p:pic>
        <p:nvPicPr>
          <p:cNvPr id="446" name="Google Shape;44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775" y="1466650"/>
            <a:ext cx="2290376" cy="22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85700" y="904900"/>
            <a:ext cx="8520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</a:rPr>
              <a:t>Categorization</a:t>
            </a:r>
            <a:r>
              <a:rPr lang="en"/>
              <a:t>. Separating things into Types.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863" y="2296200"/>
            <a:ext cx="3978825" cy="22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2"/>
          <p:cNvSpPr txBox="1"/>
          <p:nvPr/>
        </p:nvSpPr>
        <p:spPr>
          <a:xfrm>
            <a:off x="310075" y="1541225"/>
            <a:ext cx="749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This is the default execution context in which JS code start its execution when the file first loads in the browser.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3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Functional Execution Context</a:t>
            </a:r>
            <a:endParaRPr sz="2400"/>
          </a:p>
        </p:txBody>
      </p:sp>
      <p:pic>
        <p:nvPicPr>
          <p:cNvPr id="457" name="Google Shape;45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775" y="1328250"/>
            <a:ext cx="3320026" cy="24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4"/>
          <p:cNvSpPr txBox="1"/>
          <p:nvPr/>
        </p:nvSpPr>
        <p:spPr>
          <a:xfrm>
            <a:off x="310075" y="1541225"/>
            <a:ext cx="7496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Functional execution context is defined as the context created by the JS engine </a:t>
            </a:r>
            <a:r>
              <a:rPr lang="en" sz="17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whenever it finds any function call.</a:t>
            </a:r>
            <a:endParaRPr sz="17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5"/>
          <p:cNvSpPr txBox="1"/>
          <p:nvPr/>
        </p:nvSpPr>
        <p:spPr>
          <a:xfrm>
            <a:off x="310075" y="1541225"/>
            <a:ext cx="7496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When a JavaScript engine executes a script, it creates execution contexts. Each execution context has two phases: 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/>
            </a:pPr>
            <a:r>
              <a:rPr lang="en" sz="1700">
                <a:highlight>
                  <a:schemeClr val="lt2"/>
                </a:highlight>
                <a:latin typeface="Proxima Nova"/>
                <a:ea typeface="Proxima Nova"/>
                <a:cs typeface="Proxima Nova"/>
                <a:sym typeface="Proxima Nova"/>
              </a:rPr>
              <a:t>Creation phase </a:t>
            </a:r>
            <a:endParaRPr sz="1700">
              <a:highlight>
                <a:schemeClr val="lt2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2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AutoNum type="arabicPeriod"/>
            </a:pPr>
            <a:r>
              <a:rPr lang="en" sz="1700">
                <a:highlight>
                  <a:srgbClr val="FCE5CD"/>
                </a:highlight>
                <a:latin typeface="Proxima Nova"/>
                <a:ea typeface="Proxima Nova"/>
                <a:cs typeface="Proxima Nova"/>
                <a:sym typeface="Proxima Nova"/>
              </a:rPr>
              <a:t>Execution phase.</a:t>
            </a:r>
            <a:endParaRPr sz="1700">
              <a:highlight>
                <a:srgbClr val="FCE5CD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6"/>
          <p:cNvSpPr txBox="1"/>
          <p:nvPr/>
        </p:nvSpPr>
        <p:spPr>
          <a:xfrm>
            <a:off x="319950" y="839350"/>
            <a:ext cx="7496400" cy="3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During this creation phase, it performs the following tasks: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8001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Create a global object i.e., window in the web browser.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Create a ‘this’ object which points to the global object above.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Setup a memory for storing </a:t>
            </a:r>
            <a:r>
              <a:rPr lang="en" sz="1800"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variables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, objects etc.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Hoisting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40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7"/>
          <p:cNvSpPr txBox="1"/>
          <p:nvPr/>
        </p:nvSpPr>
        <p:spPr>
          <a:xfrm>
            <a:off x="310075" y="1541225"/>
            <a:ext cx="74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8" name="Google Shape;47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900" y="866500"/>
            <a:ext cx="2662203" cy="28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7"/>
          <p:cNvSpPr txBox="1"/>
          <p:nvPr/>
        </p:nvSpPr>
        <p:spPr>
          <a:xfrm>
            <a:off x="547175" y="1240275"/>
            <a:ext cx="34563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v</a:t>
            </a: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ar </a:t>
            </a: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x = 10;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function timesTen(a){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    return a * 10;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var y = timesTen(x);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console.log(y); // 100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8"/>
          <p:cNvSpPr txBox="1"/>
          <p:nvPr/>
        </p:nvSpPr>
        <p:spPr>
          <a:xfrm>
            <a:off x="310075" y="1541225"/>
            <a:ext cx="4650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During the execution phase, the JavaScript engine executes the code line by line. In this phase,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It assigns values to variables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Executes the function calls.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5" name="Google Shape;48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825" y="955050"/>
            <a:ext cx="281940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9"/>
          <p:cNvSpPr txBox="1"/>
          <p:nvPr/>
        </p:nvSpPr>
        <p:spPr>
          <a:xfrm>
            <a:off x="310075" y="1541225"/>
            <a:ext cx="74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1" name="Google Shape;491;p89"/>
          <p:cNvSpPr txBox="1"/>
          <p:nvPr/>
        </p:nvSpPr>
        <p:spPr>
          <a:xfrm>
            <a:off x="623375" y="1240275"/>
            <a:ext cx="4149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For every function call, the JavaScript engine creates a new Function Execution Context. 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2" name="Google Shape;49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025" y="488113"/>
            <a:ext cx="2457450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0"/>
          <p:cNvSpPr txBox="1"/>
          <p:nvPr/>
        </p:nvSpPr>
        <p:spPr>
          <a:xfrm>
            <a:off x="310075" y="1541225"/>
            <a:ext cx="74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90"/>
          <p:cNvSpPr txBox="1"/>
          <p:nvPr/>
        </p:nvSpPr>
        <p:spPr>
          <a:xfrm>
            <a:off x="497725" y="1714775"/>
            <a:ext cx="4332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Communication between Global and Functional execution context.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9" name="Google Shape;49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588" y="438150"/>
            <a:ext cx="246697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1"/>
          <p:cNvSpPr txBox="1"/>
          <p:nvPr/>
        </p:nvSpPr>
        <p:spPr>
          <a:xfrm>
            <a:off x="310075" y="1541225"/>
            <a:ext cx="749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To keep track of all the execution contexts including the Global Execution Context and Function Execution Contexts, the JavaScript engine </a:t>
            </a:r>
            <a:r>
              <a:rPr lang="en" sz="17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uses a data structure named Execution </a:t>
            </a:r>
            <a:r>
              <a:rPr lang="en" sz="1700">
                <a:highlight>
                  <a:schemeClr val="accent6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stack</a:t>
            </a: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768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 question for you!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2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Execution Stack</a:t>
            </a:r>
            <a:endParaRPr sz="3300"/>
          </a:p>
        </p:txBody>
      </p:sp>
      <p:pic>
        <p:nvPicPr>
          <p:cNvPr id="510" name="Google Shape;51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350" y="1318710"/>
            <a:ext cx="2166635" cy="25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3"/>
          <p:cNvSpPr txBox="1"/>
          <p:nvPr/>
        </p:nvSpPr>
        <p:spPr>
          <a:xfrm>
            <a:off x="310075" y="1541225"/>
            <a:ext cx="74964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JavaScript engine uses a call stack to manage </a:t>
            </a:r>
            <a:r>
              <a:rPr lang="en" sz="1700"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execution contexts</a:t>
            </a: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: the Global Execution Context and Function Execution Contexts.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The call stack works based on the </a:t>
            </a:r>
            <a:r>
              <a:rPr lang="en" sz="17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LIFO principle i.e., last-in-first-out</a:t>
            </a: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4"/>
          <p:cNvSpPr txBox="1"/>
          <p:nvPr/>
        </p:nvSpPr>
        <p:spPr>
          <a:xfrm>
            <a:off x="264475" y="45625"/>
            <a:ext cx="34887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unction main()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average()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function add()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function average()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add()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main()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1" name="Google Shape;52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812" y="511375"/>
            <a:ext cx="8823076" cy="20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5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Variable Scope</a:t>
            </a:r>
            <a:endParaRPr sz="33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Scope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32" name="Google Shape;532;p96"/>
          <p:cNvSpPr txBox="1"/>
          <p:nvPr>
            <p:ph idx="1" type="body"/>
          </p:nvPr>
        </p:nvSpPr>
        <p:spPr>
          <a:xfrm>
            <a:off x="395950" y="1818250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434343"/>
                </a:solidFill>
              </a:rPr>
              <a:t>Range or Coverage. </a:t>
            </a:r>
            <a:endParaRPr b="1" i="1"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950" y="1509075"/>
            <a:ext cx="2833800" cy="21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7"/>
          <p:cNvSpPr txBox="1"/>
          <p:nvPr/>
        </p:nvSpPr>
        <p:spPr>
          <a:xfrm>
            <a:off x="310075" y="556300"/>
            <a:ext cx="74964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What is Variable Scope in Js?</a:t>
            </a:r>
            <a:endParaRPr sz="19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Scope determines the </a:t>
            </a:r>
            <a:r>
              <a:rPr lang="en" sz="1600">
                <a:highlight>
                  <a:schemeClr val="lt2"/>
                </a:highlight>
                <a:latin typeface="Proxima Nova"/>
                <a:ea typeface="Proxima Nova"/>
                <a:cs typeface="Proxima Nova"/>
                <a:sym typeface="Proxima Nova"/>
              </a:rPr>
              <a:t>visibility and accessibility of a </a:t>
            </a:r>
            <a:r>
              <a:rPr lang="en" sz="1600">
                <a:highlight>
                  <a:schemeClr val="lt2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variable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. JavaScript has three scopes: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Global scope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Local scope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Block scope.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8"/>
          <p:cNvSpPr txBox="1"/>
          <p:nvPr/>
        </p:nvSpPr>
        <p:spPr>
          <a:xfrm>
            <a:off x="310075" y="556300"/>
            <a:ext cx="7496400" cy="4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Global Scope</a:t>
            </a:r>
            <a:endParaRPr sz="19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When you execute a script, the JavaScript engine creates a global execution context.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It also assigns variables that you declare outside of functions to the </a:t>
            </a:r>
            <a:r>
              <a:rPr lang="en" sz="1600"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global execution context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. These variables are in the global scope.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They are also known as </a:t>
            </a:r>
            <a:r>
              <a:rPr lang="en" sz="1600">
                <a:highlight>
                  <a:schemeClr val="lt2"/>
                </a:highlight>
                <a:latin typeface="Proxima Nova"/>
                <a:ea typeface="Proxima Nova"/>
                <a:cs typeface="Proxima Nova"/>
                <a:sym typeface="Proxima Nova"/>
              </a:rPr>
              <a:t>global variables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1368975"/>
            <a:ext cx="52959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0"/>
          <p:cNvSpPr txBox="1"/>
          <p:nvPr/>
        </p:nvSpPr>
        <p:spPr>
          <a:xfrm>
            <a:off x="310075" y="556300"/>
            <a:ext cx="74964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Local </a:t>
            </a:r>
            <a:r>
              <a:rPr lang="en" sz="19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Scope</a:t>
            </a:r>
            <a:endParaRPr sz="19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Variables that you declare inside a function are local to that function.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They are called Local Variables and </a:t>
            </a:r>
            <a:r>
              <a:rPr lang="en" sz="1600">
                <a:highlight>
                  <a:schemeClr val="lt2"/>
                </a:highlight>
                <a:latin typeface="Proxima Nova"/>
                <a:ea typeface="Proxima Nova"/>
                <a:cs typeface="Proxima Nova"/>
                <a:sym typeface="Proxima Nova"/>
              </a:rPr>
              <a:t>can’t be accessed in Global Scope.</a:t>
            </a:r>
            <a:endParaRPr sz="1600">
              <a:highlight>
                <a:schemeClr val="lt2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289200"/>
            <a:ext cx="66484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503225" y="52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is the one who understands whether we want 2+5 or “two”+”five”.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2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Scope Chain</a:t>
            </a:r>
            <a:endParaRPr sz="33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3"/>
          <p:cNvSpPr txBox="1"/>
          <p:nvPr/>
        </p:nvSpPr>
        <p:spPr>
          <a:xfrm>
            <a:off x="310075" y="556300"/>
            <a:ext cx="74964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Global Scope</a:t>
            </a:r>
            <a:endParaRPr sz="1900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JavaScript resolves a variable by looking it in its current scope, if it cannot find the variable, it goes up to the outer scope, is called the scope chain.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675" y="198000"/>
            <a:ext cx="629602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05"/>
          <p:cNvSpPr txBox="1"/>
          <p:nvPr>
            <p:ph type="title"/>
          </p:nvPr>
        </p:nvSpPr>
        <p:spPr>
          <a:xfrm>
            <a:off x="490250" y="526350"/>
            <a:ext cx="32463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solidFill>
                  <a:srgbClr val="FFFFFF"/>
                </a:solidFill>
              </a:rPr>
              <a:t>Let’s Recap</a:t>
            </a:r>
            <a:endParaRPr sz="2420">
              <a:solidFill>
                <a:srgbClr val="FFFFFF"/>
              </a:solidFill>
            </a:endParaRPr>
          </a:p>
        </p:txBody>
      </p:sp>
      <p:sp>
        <p:nvSpPr>
          <p:cNvPr id="579" name="Google Shape;579;p105"/>
          <p:cNvSpPr txBox="1"/>
          <p:nvPr/>
        </p:nvSpPr>
        <p:spPr>
          <a:xfrm>
            <a:off x="583250" y="1393850"/>
            <a:ext cx="74535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Hoisting -  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0" name="Google Shape;58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050" y="13938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6"/>
          <p:cNvSpPr txBox="1"/>
          <p:nvPr/>
        </p:nvSpPr>
        <p:spPr>
          <a:xfrm>
            <a:off x="583250" y="800725"/>
            <a:ext cx="7453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Context </a:t>
            </a: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6" name="Google Shape;58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650" y="1589530"/>
            <a:ext cx="5339700" cy="30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7"/>
          <p:cNvSpPr txBox="1"/>
          <p:nvPr/>
        </p:nvSpPr>
        <p:spPr>
          <a:xfrm>
            <a:off x="583250" y="800725"/>
            <a:ext cx="7453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Execution context</a:t>
            </a: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2" name="Google Shape;59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225" y="1201325"/>
            <a:ext cx="2812925" cy="28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8"/>
          <p:cNvSpPr txBox="1"/>
          <p:nvPr/>
        </p:nvSpPr>
        <p:spPr>
          <a:xfrm>
            <a:off x="583250" y="800725"/>
            <a:ext cx="7453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Execution Stack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8" name="Google Shape;59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425" y="624763"/>
            <a:ext cx="2790675" cy="38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9"/>
          <p:cNvSpPr txBox="1"/>
          <p:nvPr/>
        </p:nvSpPr>
        <p:spPr>
          <a:xfrm>
            <a:off x="583250" y="800725"/>
            <a:ext cx="7453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Scope chain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4" name="Google Shape;60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525" y="1397771"/>
            <a:ext cx="3362225" cy="29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